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Blinker" panose="020B0604020202020204" charset="0"/>
      <p:regular r:id="rId10"/>
    </p:embeddedFont>
    <p:embeddedFont>
      <p:font typeface="Blinker Bold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nva Sans" panose="020B0604020202020204" charset="0"/>
      <p:regular r:id="rId16"/>
    </p:embeddedFont>
    <p:embeddedFont>
      <p:font typeface="Canva Sans Bold" panose="020B0604020202020204" charset="0"/>
      <p:regular r:id="rId17"/>
    </p:embeddedFont>
    <p:embeddedFont>
      <p:font typeface="League Spartan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29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06" b="7706"/>
          <a:stretch>
            <a:fillRect/>
          </a:stretch>
        </p:blipFill>
        <p:spPr>
          <a:xfrm>
            <a:off x="22860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-721895" y="9027855"/>
            <a:ext cx="12753474" cy="1259145"/>
            <a:chOff x="0" y="0"/>
            <a:chExt cx="6174443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174443" cy="609600"/>
            </a:xfrm>
            <a:custGeom>
              <a:avLst/>
              <a:gdLst/>
              <a:ahLst/>
              <a:cxnLst/>
              <a:rect l="l" t="t" r="r" b="b"/>
              <a:pathLst>
                <a:path w="6174443" h="609600">
                  <a:moveTo>
                    <a:pt x="203200" y="0"/>
                  </a:moveTo>
                  <a:lnTo>
                    <a:pt x="6174443" y="0"/>
                  </a:lnTo>
                  <a:lnTo>
                    <a:pt x="5971243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8496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696383" y="1773617"/>
            <a:ext cx="17106204" cy="7058097"/>
            <a:chOff x="0" y="0"/>
            <a:chExt cx="1477444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77444" cy="609600"/>
            </a:xfrm>
            <a:custGeom>
              <a:avLst/>
              <a:gdLst/>
              <a:ahLst/>
              <a:cxnLst/>
              <a:rect l="l" t="t" r="r" b="b"/>
              <a:pathLst>
                <a:path w="1477444" h="609600">
                  <a:moveTo>
                    <a:pt x="203200" y="0"/>
                  </a:moveTo>
                  <a:lnTo>
                    <a:pt x="1477444" y="0"/>
                  </a:lnTo>
                  <a:lnTo>
                    <a:pt x="1274244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51B28">
                <a:alpha val="6000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3872303" y="-33898"/>
            <a:ext cx="9736036" cy="8401427"/>
            <a:chOff x="0" y="0"/>
            <a:chExt cx="706438" cy="609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06438" cy="609600"/>
            </a:xfrm>
            <a:custGeom>
              <a:avLst/>
              <a:gdLst/>
              <a:ahLst/>
              <a:cxnLst/>
              <a:rect l="l" t="t" r="r" b="b"/>
              <a:pathLst>
                <a:path w="706438" h="609600">
                  <a:moveTo>
                    <a:pt x="203200" y="0"/>
                  </a:moveTo>
                  <a:lnTo>
                    <a:pt x="706438" y="0"/>
                  </a:lnTo>
                  <a:lnTo>
                    <a:pt x="503238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84961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050445" y="5937028"/>
            <a:ext cx="11279605" cy="1259145"/>
            <a:chOff x="0" y="0"/>
            <a:chExt cx="5460887" cy="6096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460887" cy="609600"/>
            </a:xfrm>
            <a:custGeom>
              <a:avLst/>
              <a:gdLst/>
              <a:ahLst/>
              <a:cxnLst/>
              <a:rect l="l" t="t" r="r" b="b"/>
              <a:pathLst>
                <a:path w="5460887" h="609600">
                  <a:moveTo>
                    <a:pt x="203200" y="0"/>
                  </a:moveTo>
                  <a:lnTo>
                    <a:pt x="5460887" y="0"/>
                  </a:lnTo>
                  <a:lnTo>
                    <a:pt x="5257687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89960" y="4286250"/>
            <a:ext cx="7190011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Blinker"/>
              </a:rPr>
              <a:t>SHYAM STEEL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89960" y="5911286"/>
            <a:ext cx="12413928" cy="1177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60"/>
              </a:lnSpc>
            </a:pPr>
            <a:r>
              <a:rPr lang="en-US" sz="6900">
                <a:solidFill>
                  <a:srgbClr val="FFFFFF"/>
                </a:solidFill>
                <a:latin typeface="Blinker"/>
              </a:rPr>
              <a:t>BUSINESS INSIGHTS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116972" y="7563908"/>
            <a:ext cx="3142328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340"/>
              </a:lnSpc>
            </a:pPr>
            <a:r>
              <a:rPr lang="en-US" sz="3100">
                <a:solidFill>
                  <a:srgbClr val="000000"/>
                </a:solidFill>
                <a:latin typeface="Blinker"/>
              </a:rPr>
              <a:t>Presentation by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125838" y="8068762"/>
            <a:ext cx="4400162" cy="5328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340"/>
              </a:lnSpc>
            </a:pPr>
            <a:r>
              <a:rPr lang="en-US" sz="3100" dirty="0">
                <a:solidFill>
                  <a:srgbClr val="000000"/>
                </a:solidFill>
                <a:latin typeface="League Spartan"/>
              </a:rPr>
              <a:t>Taj Hasan Mansuri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3107071" y="3074"/>
            <a:ext cx="6855950" cy="10283926"/>
            <a:chOff x="0" y="0"/>
            <a:chExt cx="6350000" cy="9525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81622" r="-1837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1149200">
            <a:off x="11538257" y="-2461932"/>
            <a:ext cx="3653832" cy="15211256"/>
            <a:chOff x="0" y="0"/>
            <a:chExt cx="962326" cy="400625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62326" cy="4006257"/>
            </a:xfrm>
            <a:custGeom>
              <a:avLst/>
              <a:gdLst/>
              <a:ahLst/>
              <a:cxnLst/>
              <a:rect l="l" t="t" r="r" b="b"/>
              <a:pathLst>
                <a:path w="962326" h="4006257">
                  <a:moveTo>
                    <a:pt x="0" y="0"/>
                  </a:moveTo>
                  <a:lnTo>
                    <a:pt x="962326" y="0"/>
                  </a:lnTo>
                  <a:lnTo>
                    <a:pt x="962326" y="4006257"/>
                  </a:lnTo>
                  <a:lnTo>
                    <a:pt x="0" y="4006257"/>
                  </a:lnTo>
                  <a:close/>
                </a:path>
              </a:pathLst>
            </a:custGeom>
            <a:solidFill>
              <a:srgbClr val="384961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084092" y="0"/>
            <a:ext cx="3086100" cy="2314575"/>
            <a:chOff x="0" y="0"/>
            <a:chExt cx="812800" cy="6096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609600"/>
            </a:xfrm>
            <a:custGeom>
              <a:avLst/>
              <a:gdLst/>
              <a:ahLst/>
              <a:cxnLst/>
              <a:rect l="l" t="t" r="r" b="b"/>
              <a:pathLst>
                <a:path w="812800" h="609600">
                  <a:moveTo>
                    <a:pt x="203200" y="0"/>
                  </a:moveTo>
                  <a:lnTo>
                    <a:pt x="812800" y="0"/>
                  </a:lnTo>
                  <a:lnTo>
                    <a:pt x="6096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C6FBF">
                <a:alpha val="6000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4636230" y="2828925"/>
            <a:ext cx="17743301" cy="10583879"/>
            <a:chOff x="0" y="0"/>
            <a:chExt cx="1021961" cy="60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21961" cy="609600"/>
            </a:xfrm>
            <a:custGeom>
              <a:avLst/>
              <a:gdLst/>
              <a:ahLst/>
              <a:cxnLst/>
              <a:rect l="l" t="t" r="r" b="b"/>
              <a:pathLst>
                <a:path w="1021961" h="609600">
                  <a:moveTo>
                    <a:pt x="203200" y="0"/>
                  </a:moveTo>
                  <a:lnTo>
                    <a:pt x="1021961" y="0"/>
                  </a:lnTo>
                  <a:lnTo>
                    <a:pt x="818761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34BC8">
                <a:alpha val="8000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923925"/>
            <a:ext cx="9084560" cy="190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5500">
                <a:solidFill>
                  <a:srgbClr val="5271FF"/>
                </a:solidFill>
                <a:latin typeface="League Spartan"/>
              </a:rPr>
              <a:t>Retail Sales Insights of the comapny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3311792"/>
            <a:ext cx="9251708" cy="4252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FFFFFE"/>
                </a:solidFill>
                <a:latin typeface="Blinker"/>
              </a:rPr>
              <a:t>By leveraging these insights, Shyam Steel can make data-driven decisions, align their business strategies with market demands, enhance customer experiences, and drive business growth in the highly competitive industry.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788976">
            <a:off x="16208870" y="-2669409"/>
            <a:ext cx="2117425" cy="13451444"/>
            <a:chOff x="0" y="0"/>
            <a:chExt cx="557676" cy="35427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7676" cy="3542767"/>
            </a:xfrm>
            <a:custGeom>
              <a:avLst/>
              <a:gdLst/>
              <a:ahLst/>
              <a:cxnLst/>
              <a:rect l="l" t="t" r="r" b="b"/>
              <a:pathLst>
                <a:path w="557676" h="3542767">
                  <a:moveTo>
                    <a:pt x="0" y="0"/>
                  </a:moveTo>
                  <a:lnTo>
                    <a:pt x="557676" y="0"/>
                  </a:lnTo>
                  <a:lnTo>
                    <a:pt x="557676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5271FF">
                <a:alpha val="6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788976">
            <a:off x="17528811" y="-4543875"/>
            <a:ext cx="2701968" cy="13451444"/>
            <a:chOff x="0" y="0"/>
            <a:chExt cx="711630" cy="35427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11630" cy="3542767"/>
            </a:xfrm>
            <a:custGeom>
              <a:avLst/>
              <a:gdLst/>
              <a:ahLst/>
              <a:cxnLst/>
              <a:rect l="l" t="t" r="r" b="b"/>
              <a:pathLst>
                <a:path w="711630" h="3542767">
                  <a:moveTo>
                    <a:pt x="0" y="0"/>
                  </a:moveTo>
                  <a:lnTo>
                    <a:pt x="711630" y="0"/>
                  </a:lnTo>
                  <a:lnTo>
                    <a:pt x="711630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38496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682241" y="3265652"/>
            <a:ext cx="1073799" cy="1073799"/>
          </a:xfrm>
          <a:custGeom>
            <a:avLst/>
            <a:gdLst/>
            <a:ahLst/>
            <a:cxnLst/>
            <a:rect l="l" t="t" r="r" b="b"/>
            <a:pathLst>
              <a:path w="1073799" h="1073799">
                <a:moveTo>
                  <a:pt x="0" y="0"/>
                </a:moveTo>
                <a:lnTo>
                  <a:pt x="1073799" y="0"/>
                </a:lnTo>
                <a:lnTo>
                  <a:pt x="1073799" y="1073799"/>
                </a:lnTo>
                <a:lnTo>
                  <a:pt x="0" y="1073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369743"/>
            <a:ext cx="9972909" cy="936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5500">
                <a:solidFill>
                  <a:srgbClr val="5271FF"/>
                </a:solidFill>
                <a:latin typeface="League Spartan"/>
              </a:rPr>
              <a:t>Feature Importance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386841"/>
            <a:ext cx="16687725" cy="8900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Based on the given dataset, some important features that can provide valuable insights for analysis are: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Invoice Date: The date of the invoice can be used to analyze sales trends over time, identify seasonality patterns, and track the performance of different periods.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Material Description: Describing the type of materials being sold, this feature helps identify the top-selling materials and understand their sales patterns.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Quantity: The quantity of materials sold provides information on the demand and volume of sales for each transaction.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Taxable Amount: This feature represents the taxable amount for each transaction, which can be used to analyze the revenue generated and assess the profitability of sales.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Sold-to-Party Name: The name of the party to whom the materials are sold provides insights into customer behavior, loyalty, and preferences.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Ship-to-Party Name: Similar to the sold-to-party name, the ship-to-party name helps analyze the destination of the materials and identify customer locations or regions with higher sales volume.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State Name (Ship-to-Party): This feature provides information about the state where the materials are being shipped, enabling regional sales analysis and identifying geographical trends.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CGST, SGST, IGST: These columns represent the different components of the Goods and Services Tax (GST). Analyzing these values can provide insights into tax implications and their impact on sales and profitability.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Gross Price: This feature indicates the total price charged for the materials, including taxes and other charges, helping analyze the overall pricing structure and its influence on sales.</a:t>
            </a:r>
          </a:p>
          <a:p>
            <a:pPr marL="453396" lvl="1" indent="-226698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Transporter Name: The name of the transporter involved in shipping the materials can provide insights into the efficiency and reliability of the transportation process.</a:t>
            </a:r>
          </a:p>
          <a:p>
            <a:pPr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These features, among others, can be utilized to perform exploratory data analysis, identify trends, segment customers, evaluate profitability, optimize pricing, and make data-driven decisions to improve business performance.</a:t>
            </a:r>
          </a:p>
          <a:p>
            <a:pPr>
              <a:lnSpc>
                <a:spcPts val="2940"/>
              </a:lnSpc>
            </a:pPr>
            <a:endParaRPr lang="en-US" sz="2100">
              <a:solidFill>
                <a:srgbClr val="000000"/>
              </a:solidFill>
              <a:latin typeface="Canva Sans"/>
            </a:endParaRPr>
          </a:p>
          <a:p>
            <a:pPr>
              <a:lnSpc>
                <a:spcPts val="2940"/>
              </a:lnSpc>
            </a:pPr>
            <a:endParaRPr lang="en-US" sz="2100">
              <a:solidFill>
                <a:srgbClr val="000000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788976">
            <a:off x="16208870" y="-2669409"/>
            <a:ext cx="2117425" cy="13451444"/>
            <a:chOff x="0" y="0"/>
            <a:chExt cx="557676" cy="35427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7676" cy="3542767"/>
            </a:xfrm>
            <a:custGeom>
              <a:avLst/>
              <a:gdLst/>
              <a:ahLst/>
              <a:cxnLst/>
              <a:rect l="l" t="t" r="r" b="b"/>
              <a:pathLst>
                <a:path w="557676" h="3542767">
                  <a:moveTo>
                    <a:pt x="0" y="0"/>
                  </a:moveTo>
                  <a:lnTo>
                    <a:pt x="557676" y="0"/>
                  </a:lnTo>
                  <a:lnTo>
                    <a:pt x="557676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5271FF">
                <a:alpha val="6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788976">
            <a:off x="17528811" y="-4543875"/>
            <a:ext cx="2701968" cy="13451444"/>
            <a:chOff x="0" y="0"/>
            <a:chExt cx="711630" cy="35427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11630" cy="3542767"/>
            </a:xfrm>
            <a:custGeom>
              <a:avLst/>
              <a:gdLst/>
              <a:ahLst/>
              <a:cxnLst/>
              <a:rect l="l" t="t" r="r" b="b"/>
              <a:pathLst>
                <a:path w="711630" h="3542767">
                  <a:moveTo>
                    <a:pt x="0" y="0"/>
                  </a:moveTo>
                  <a:lnTo>
                    <a:pt x="711630" y="0"/>
                  </a:lnTo>
                  <a:lnTo>
                    <a:pt x="711630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38496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682241" y="3265652"/>
            <a:ext cx="1073799" cy="1073799"/>
          </a:xfrm>
          <a:custGeom>
            <a:avLst/>
            <a:gdLst/>
            <a:ahLst/>
            <a:cxnLst/>
            <a:rect l="l" t="t" r="r" b="b"/>
            <a:pathLst>
              <a:path w="1073799" h="1073799">
                <a:moveTo>
                  <a:pt x="0" y="0"/>
                </a:moveTo>
                <a:lnTo>
                  <a:pt x="1073799" y="0"/>
                </a:lnTo>
                <a:lnTo>
                  <a:pt x="1073799" y="1073799"/>
                </a:lnTo>
                <a:lnTo>
                  <a:pt x="0" y="1073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927417" y="3947467"/>
            <a:ext cx="8360583" cy="6339533"/>
          </a:xfrm>
          <a:custGeom>
            <a:avLst/>
            <a:gdLst/>
            <a:ahLst/>
            <a:cxnLst/>
            <a:rect l="l" t="t" r="r" b="b"/>
            <a:pathLst>
              <a:path w="8360583" h="6339533">
                <a:moveTo>
                  <a:pt x="0" y="0"/>
                </a:moveTo>
                <a:lnTo>
                  <a:pt x="8360583" y="0"/>
                </a:lnTo>
                <a:lnTo>
                  <a:pt x="8360583" y="6339533"/>
                </a:lnTo>
                <a:lnTo>
                  <a:pt x="0" y="63395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369743"/>
            <a:ext cx="9972909" cy="936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5500">
                <a:solidFill>
                  <a:srgbClr val="5271FF"/>
                </a:solidFill>
                <a:latin typeface="League Spartan"/>
              </a:rPr>
              <a:t>KPI Based on the district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0" y="1239693"/>
            <a:ext cx="9927417" cy="549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 dirty="0"/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Based on the insights their was a strong demand and market presence in </a:t>
            </a:r>
            <a:r>
              <a:rPr lang="en-US" sz="3399" dirty="0">
                <a:solidFill>
                  <a:srgbClr val="000000"/>
                </a:solidFill>
                <a:latin typeface="Canva Sans Bold"/>
              </a:rPr>
              <a:t>CYBORG &amp; PANDORA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areas. You can emphasize the availability and popularity of your products in those districts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Product consumption was getting 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       reducing in </a:t>
            </a:r>
            <a:r>
              <a:rPr lang="en-US" sz="3399" dirty="0" err="1">
                <a:solidFill>
                  <a:srgbClr val="000000"/>
                </a:solidFill>
                <a:latin typeface="Canva Sans Bold"/>
              </a:rPr>
              <a:t>Atlanties</a:t>
            </a:r>
            <a:r>
              <a:rPr lang="en-US" sz="3399" dirty="0">
                <a:solidFill>
                  <a:srgbClr val="000000"/>
                </a:solidFill>
                <a:latin typeface="Canva Sans Bold"/>
              </a:rPr>
              <a:t> and Newfound Land   </a:t>
            </a:r>
          </a:p>
          <a:p>
            <a:pPr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788976">
            <a:off x="16208870" y="-2669409"/>
            <a:ext cx="2117425" cy="13451444"/>
            <a:chOff x="0" y="0"/>
            <a:chExt cx="557676" cy="35427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7676" cy="3542767"/>
            </a:xfrm>
            <a:custGeom>
              <a:avLst/>
              <a:gdLst/>
              <a:ahLst/>
              <a:cxnLst/>
              <a:rect l="l" t="t" r="r" b="b"/>
              <a:pathLst>
                <a:path w="557676" h="3542767">
                  <a:moveTo>
                    <a:pt x="0" y="0"/>
                  </a:moveTo>
                  <a:lnTo>
                    <a:pt x="557676" y="0"/>
                  </a:lnTo>
                  <a:lnTo>
                    <a:pt x="557676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5271FF">
                <a:alpha val="6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788976">
            <a:off x="17528811" y="-4543875"/>
            <a:ext cx="2701968" cy="13451444"/>
            <a:chOff x="0" y="0"/>
            <a:chExt cx="711630" cy="35427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11630" cy="3542767"/>
            </a:xfrm>
            <a:custGeom>
              <a:avLst/>
              <a:gdLst/>
              <a:ahLst/>
              <a:cxnLst/>
              <a:rect l="l" t="t" r="r" b="b"/>
              <a:pathLst>
                <a:path w="711630" h="3542767">
                  <a:moveTo>
                    <a:pt x="0" y="0"/>
                  </a:moveTo>
                  <a:lnTo>
                    <a:pt x="711630" y="0"/>
                  </a:lnTo>
                  <a:lnTo>
                    <a:pt x="711630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38496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682241" y="3265652"/>
            <a:ext cx="1073799" cy="1073799"/>
          </a:xfrm>
          <a:custGeom>
            <a:avLst/>
            <a:gdLst/>
            <a:ahLst/>
            <a:cxnLst/>
            <a:rect l="l" t="t" r="r" b="b"/>
            <a:pathLst>
              <a:path w="1073799" h="1073799">
                <a:moveTo>
                  <a:pt x="0" y="0"/>
                </a:moveTo>
                <a:lnTo>
                  <a:pt x="1073799" y="0"/>
                </a:lnTo>
                <a:lnTo>
                  <a:pt x="1073799" y="1073799"/>
                </a:lnTo>
                <a:lnTo>
                  <a:pt x="0" y="1073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369743"/>
            <a:ext cx="9972909" cy="936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5500">
                <a:solidFill>
                  <a:srgbClr val="5271FF"/>
                </a:solidFill>
                <a:latin typeface="League Spartan"/>
              </a:rPr>
              <a:t>KPI Based on the Product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3340" y="1239693"/>
            <a:ext cx="9927417" cy="7181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Airmix 5L, 10L, 20L, 1L, and 1kg cater to diverse customer requirements, ensuring we have the right product for every need.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Our top-selling Airmix Range offers versatile and reliable chemical solutions for various applications.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With options available in different sizes (5L, 10L, 20L, 1L, and 1kg), customers can choose the perfect fit for their needs.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   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 Bold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88B0B8B-BE32-0541-05F1-5CD61CB90F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3429000"/>
            <a:ext cx="7772400" cy="68616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788976">
            <a:off x="16208870" y="-2669409"/>
            <a:ext cx="2117425" cy="13451444"/>
            <a:chOff x="0" y="0"/>
            <a:chExt cx="557676" cy="35427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7676" cy="3542767"/>
            </a:xfrm>
            <a:custGeom>
              <a:avLst/>
              <a:gdLst/>
              <a:ahLst/>
              <a:cxnLst/>
              <a:rect l="l" t="t" r="r" b="b"/>
              <a:pathLst>
                <a:path w="557676" h="3542767">
                  <a:moveTo>
                    <a:pt x="0" y="0"/>
                  </a:moveTo>
                  <a:lnTo>
                    <a:pt x="557676" y="0"/>
                  </a:lnTo>
                  <a:lnTo>
                    <a:pt x="557676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5271FF">
                <a:alpha val="6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788976">
            <a:off x="17528811" y="-4543875"/>
            <a:ext cx="2701968" cy="13451444"/>
            <a:chOff x="0" y="0"/>
            <a:chExt cx="711630" cy="35427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11630" cy="3542767"/>
            </a:xfrm>
            <a:custGeom>
              <a:avLst/>
              <a:gdLst/>
              <a:ahLst/>
              <a:cxnLst/>
              <a:rect l="l" t="t" r="r" b="b"/>
              <a:pathLst>
                <a:path w="711630" h="3542767">
                  <a:moveTo>
                    <a:pt x="0" y="0"/>
                  </a:moveTo>
                  <a:lnTo>
                    <a:pt x="711630" y="0"/>
                  </a:lnTo>
                  <a:lnTo>
                    <a:pt x="711630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38496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682241" y="3265652"/>
            <a:ext cx="1073799" cy="1073799"/>
          </a:xfrm>
          <a:custGeom>
            <a:avLst/>
            <a:gdLst/>
            <a:ahLst/>
            <a:cxnLst/>
            <a:rect l="l" t="t" r="r" b="b"/>
            <a:pathLst>
              <a:path w="1073799" h="1073799">
                <a:moveTo>
                  <a:pt x="0" y="0"/>
                </a:moveTo>
                <a:lnTo>
                  <a:pt x="1073799" y="0"/>
                </a:lnTo>
                <a:lnTo>
                  <a:pt x="1073799" y="1073799"/>
                </a:lnTo>
                <a:lnTo>
                  <a:pt x="0" y="1073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369743"/>
            <a:ext cx="9972909" cy="936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5500">
                <a:solidFill>
                  <a:srgbClr val="5271FF"/>
                </a:solidFill>
                <a:latin typeface="League Spartan"/>
              </a:rPr>
              <a:t>KPI Based on the Month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3340" y="1239693"/>
            <a:ext cx="9927417" cy="6729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 dirty="0"/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The insight shows that the seasonality trend of the sales 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on Feb Month getting more sales so we have to plan the production based on that season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Where as on other months there was </a:t>
            </a:r>
            <a:r>
              <a:rPr lang="en-US" sz="3399" dirty="0" err="1">
                <a:solidFill>
                  <a:srgbClr val="000000"/>
                </a:solidFill>
                <a:latin typeface="Canva Sans"/>
              </a:rPr>
              <a:t>approx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30% reduction in the sales compare to Feb month data 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   </a:t>
            </a:r>
          </a:p>
          <a:p>
            <a:pPr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 Bold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526A0B-B43F-B04C-BB25-9E19A8AE89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400" y="3429000"/>
            <a:ext cx="7771008" cy="6134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788976">
            <a:off x="16208870" y="-2669409"/>
            <a:ext cx="2117425" cy="13451444"/>
            <a:chOff x="0" y="0"/>
            <a:chExt cx="557676" cy="35427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7676" cy="3542767"/>
            </a:xfrm>
            <a:custGeom>
              <a:avLst/>
              <a:gdLst/>
              <a:ahLst/>
              <a:cxnLst/>
              <a:rect l="l" t="t" r="r" b="b"/>
              <a:pathLst>
                <a:path w="557676" h="3542767">
                  <a:moveTo>
                    <a:pt x="0" y="0"/>
                  </a:moveTo>
                  <a:lnTo>
                    <a:pt x="557676" y="0"/>
                  </a:lnTo>
                  <a:lnTo>
                    <a:pt x="557676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5271FF">
                <a:alpha val="6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788976">
            <a:off x="17528811" y="-4543875"/>
            <a:ext cx="2701968" cy="13451444"/>
            <a:chOff x="0" y="0"/>
            <a:chExt cx="711630" cy="35427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11630" cy="3542767"/>
            </a:xfrm>
            <a:custGeom>
              <a:avLst/>
              <a:gdLst/>
              <a:ahLst/>
              <a:cxnLst/>
              <a:rect l="l" t="t" r="r" b="b"/>
              <a:pathLst>
                <a:path w="711630" h="3542767">
                  <a:moveTo>
                    <a:pt x="0" y="0"/>
                  </a:moveTo>
                  <a:lnTo>
                    <a:pt x="711630" y="0"/>
                  </a:lnTo>
                  <a:lnTo>
                    <a:pt x="711630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38496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682241" y="3265652"/>
            <a:ext cx="1073799" cy="1073799"/>
          </a:xfrm>
          <a:custGeom>
            <a:avLst/>
            <a:gdLst/>
            <a:ahLst/>
            <a:cxnLst/>
            <a:rect l="l" t="t" r="r" b="b"/>
            <a:pathLst>
              <a:path w="1073799" h="1073799">
                <a:moveTo>
                  <a:pt x="0" y="0"/>
                </a:moveTo>
                <a:lnTo>
                  <a:pt x="1073799" y="0"/>
                </a:lnTo>
                <a:lnTo>
                  <a:pt x="1073799" y="1073799"/>
                </a:lnTo>
                <a:lnTo>
                  <a:pt x="0" y="10737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3340" y="369743"/>
            <a:ext cx="15982318" cy="952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5500">
                <a:solidFill>
                  <a:srgbClr val="5271FF"/>
                </a:solidFill>
                <a:latin typeface="League Spartan"/>
              </a:rPr>
              <a:t>KPI Based on the Product Sold to Customer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3340" y="1556654"/>
            <a:ext cx="9927417" cy="4780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 dirty="0"/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The insight shows that the Decreasing trend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So we can choose the high-preference customer on this insight.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The discount allocation can be controlled with the help of this insights.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   </a:t>
            </a:r>
          </a:p>
          <a:p>
            <a:pPr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 Bold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D18B151-590D-90CD-E01B-9E2DC87B0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00" y="3429001"/>
            <a:ext cx="7543800" cy="6362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11791" y="-3565078"/>
            <a:ext cx="16418273" cy="5758615"/>
            <a:chOff x="0" y="0"/>
            <a:chExt cx="1738018" cy="609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8019" cy="609600"/>
            </a:xfrm>
            <a:custGeom>
              <a:avLst/>
              <a:gdLst/>
              <a:ahLst/>
              <a:cxnLst/>
              <a:rect l="l" t="t" r="r" b="b"/>
              <a:pathLst>
                <a:path w="1738019" h="609600">
                  <a:moveTo>
                    <a:pt x="203200" y="0"/>
                  </a:moveTo>
                  <a:lnTo>
                    <a:pt x="1738019" y="0"/>
                  </a:lnTo>
                  <a:lnTo>
                    <a:pt x="1534819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84961">
                <a:alpha val="6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826259" y="0"/>
            <a:ext cx="11961628" cy="10287000"/>
            <a:chOff x="0" y="0"/>
            <a:chExt cx="6350000" cy="5461000"/>
          </a:xfrm>
        </p:grpSpPr>
        <p:sp>
          <p:nvSpPr>
            <p:cNvPr id="6" name="Freeform 6"/>
            <p:cNvSpPr/>
            <p:nvPr/>
          </p:nvSpPr>
          <p:spPr>
            <a:xfrm>
              <a:off x="59563" y="32385"/>
              <a:ext cx="6230874" cy="5396230"/>
            </a:xfrm>
            <a:custGeom>
              <a:avLst/>
              <a:gdLst/>
              <a:ahLst/>
              <a:cxnLst/>
              <a:rect l="l" t="t" r="r" b="b"/>
              <a:pathLst>
                <a:path w="6230874" h="5396230">
                  <a:moveTo>
                    <a:pt x="3115437" y="0"/>
                  </a:moveTo>
                  <a:lnTo>
                    <a:pt x="0" y="5396230"/>
                  </a:lnTo>
                  <a:lnTo>
                    <a:pt x="6230874" y="5396230"/>
                  </a:lnTo>
                  <a:close/>
                </a:path>
              </a:pathLst>
            </a:custGeom>
            <a:blipFill>
              <a:blip r:embed="rId2"/>
              <a:stretch>
                <a:fillRect l="-20410" r="-20410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 rot="-1788976">
            <a:off x="17528811" y="-4543875"/>
            <a:ext cx="2701968" cy="13451444"/>
            <a:chOff x="0" y="0"/>
            <a:chExt cx="711630" cy="354276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11630" cy="3542767"/>
            </a:xfrm>
            <a:custGeom>
              <a:avLst/>
              <a:gdLst/>
              <a:ahLst/>
              <a:cxnLst/>
              <a:rect l="l" t="t" r="r" b="b"/>
              <a:pathLst>
                <a:path w="711630" h="3542767">
                  <a:moveTo>
                    <a:pt x="0" y="0"/>
                  </a:moveTo>
                  <a:lnTo>
                    <a:pt x="711630" y="0"/>
                  </a:lnTo>
                  <a:lnTo>
                    <a:pt x="711630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384961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1788976">
            <a:off x="16208870" y="-2669409"/>
            <a:ext cx="2117425" cy="13451444"/>
            <a:chOff x="0" y="0"/>
            <a:chExt cx="557676" cy="354276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57676" cy="3542767"/>
            </a:xfrm>
            <a:custGeom>
              <a:avLst/>
              <a:gdLst/>
              <a:ahLst/>
              <a:cxnLst/>
              <a:rect l="l" t="t" r="r" b="b"/>
              <a:pathLst>
                <a:path w="557676" h="3542767">
                  <a:moveTo>
                    <a:pt x="0" y="0"/>
                  </a:moveTo>
                  <a:lnTo>
                    <a:pt x="557676" y="0"/>
                  </a:lnTo>
                  <a:lnTo>
                    <a:pt x="557676" y="3542767"/>
                  </a:lnTo>
                  <a:lnTo>
                    <a:pt x="0" y="3542767"/>
                  </a:lnTo>
                  <a:close/>
                </a:path>
              </a:pathLst>
            </a:custGeom>
            <a:solidFill>
              <a:srgbClr val="5271FF">
                <a:alpha val="6000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923925"/>
            <a:ext cx="11595624" cy="952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5500" dirty="0">
                <a:solidFill>
                  <a:srgbClr val="FFFFFE"/>
                </a:solidFill>
                <a:latin typeface="League Spartan"/>
              </a:rPr>
              <a:t>Conclusion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2126862"/>
            <a:ext cx="5936227" cy="596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5271FF"/>
                </a:solidFill>
                <a:latin typeface="Blinker Bold"/>
              </a:rPr>
              <a:t>Insight Over View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2687320"/>
            <a:ext cx="12310837" cy="6963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Blinker"/>
              </a:rPr>
              <a:t>The months of February and March demonstrate higher sales volume compared to April and January, indicating potential seasonal demand patterns.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Blinker"/>
              </a:rPr>
              <a:t>To capitalize on the peak sales months, allocate additional resources and marketing efforts during these periods to maximize sales opportunities.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Blinker"/>
              </a:rPr>
              <a:t>Identify the factors contributing to the success during these months, such as promotional campaigns, customer preferences, or market trends, and leverage them to drive sales throughout the year.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Blinker"/>
              </a:rPr>
              <a:t>Consider conducting market research or customer surveys to gain deeper insights into the reasons behind the increased sales during these months, allowing for targeted strategies and product offerings.</a:t>
            </a:r>
          </a:p>
          <a:p>
            <a:pPr marL="604519" lvl="1" indent="-302260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Blinker"/>
              </a:rPr>
              <a:t>Continuously monitor and analyze sales trends to identify emerging patterns and adapt business strategies accordingly, ensuring sustained growth and profitability throughout the year.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endParaRPr lang="en-US" sz="2799" dirty="0">
              <a:solidFill>
                <a:srgbClr val="000000"/>
              </a:solidFill>
              <a:latin typeface="Blink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737</Words>
  <Application>Microsoft Office PowerPoint</Application>
  <PresentationFormat>Custom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Canva Sans</vt:lpstr>
      <vt:lpstr>Blinker Bold</vt:lpstr>
      <vt:lpstr>Canva Sans Bold</vt:lpstr>
      <vt:lpstr>Blinker</vt:lpstr>
      <vt:lpstr>Arial</vt:lpstr>
      <vt:lpstr>Calibri</vt:lpstr>
      <vt:lpstr>League Spartan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business workshop digital marketing presentation</dc:title>
  <cp:lastModifiedBy>Taj Mansuri</cp:lastModifiedBy>
  <cp:revision>13</cp:revision>
  <dcterms:created xsi:type="dcterms:W3CDTF">2006-08-16T00:00:00Z</dcterms:created>
  <dcterms:modified xsi:type="dcterms:W3CDTF">2023-06-15T06:50:08Z</dcterms:modified>
  <dc:identifier>DAFlr_USDJ8</dc:identifier>
</cp:coreProperties>
</file>

<file path=docProps/thumbnail.jpeg>
</file>